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erriweather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regular.fntdata"/><Relationship Id="rId43" Type="http://schemas.openxmlformats.org/officeDocument/2006/relationships/slide" Target="slides/slide36.xml"/><Relationship Id="rId46" Type="http://schemas.openxmlformats.org/officeDocument/2006/relationships/font" Target="fonts/MerriweatherSans-italic.fntdata"/><Relationship Id="rId45" Type="http://schemas.openxmlformats.org/officeDocument/2006/relationships/font" Target="fonts/MerriweatherSans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erriweather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GillSans-bold.fntdata"/><Relationship Id="rId12" Type="http://schemas.openxmlformats.org/officeDocument/2006/relationships/slide" Target="slides/slide5.xml"/><Relationship Id="rId56" Type="http://schemas.openxmlformats.org/officeDocument/2006/relationships/font" Target="fonts/Gill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 cop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190500" lvl="0" marL="177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03200" lvl="1" marL="215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03200" lvl="2" marL="292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03200" lvl="3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203200" lvl="4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1176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SzPct val="100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25400" lvl="0" marL="368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2700" lvl="1" marL="419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2700" lvl="2" marL="4953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12700" lvl="3" marL="5715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12700" lvl="4" marL="66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1905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1905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905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905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rIns="20075" wrap="square" tIns="200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100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100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100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100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100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100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100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100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rIns="20075" wrap="square" tIns="200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91" name="Shape 19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254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207" name="Shape 20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393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33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36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5400" lvl="3" marL="939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12700" lvl="4" marL="1155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2700" lvl="5" marL="1409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12700" lvl="6" marL="1625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12700" lvl="7" marL="1854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12700" lvl="8" marL="2082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650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Shape 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31" name="Shape 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335" name="Shape 335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Shape 3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Shape 343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45" name="Shape 345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347" name="Shape 347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49" name="Shape 349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350" name="Shape 350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</p:grpSp>
      <p:sp>
        <p:nvSpPr>
          <p:cNvPr id="351" name="Shape 351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</a:p>
        </p:txBody>
      </p:sp>
      <p:pic>
        <p:nvPicPr>
          <p:cNvPr descr="Image" id="352" name="Shape 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Shape 35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Shape 35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Shape 362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Shape 3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Shape 364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365" name="Shape 3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366" name="Shape 3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367" name="Shape 3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368" name="Shape 3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369" name="Shape 3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370" name="Shape 3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371" name="Shape 371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pic>
        <p:nvPicPr>
          <p:cNvPr descr="Image" id="372" name="Shape 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grpSp>
        <p:nvGrpSpPr>
          <p:cNvPr id="378" name="Shape 37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Shape 37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Shape 383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Shape 3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Shape 38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386" name="Shape 38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387" name="Shape 38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388" name="Shape 38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389" name="Shape 38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390" name="Shape 39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391" name="Shape 391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392" name="Shape 392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sp>
        <p:nvSpPr>
          <p:cNvPr id="393" name="Shape 393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grpSp>
        <p:nvGrpSpPr>
          <p:cNvPr id="400" name="Shape 40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Shape 401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Shape 40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Shape 4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Shape 40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408" name="Shape 40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09" name="Shape 40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10" name="Shape 41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11" name="Shape 411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12" name="Shape 412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13" name="Shape 413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14" name="Shape 414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sp>
        <p:nvSpPr>
          <p:cNvPr id="415" name="Shape 415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grpSp>
        <p:nvGrpSpPr>
          <p:cNvPr id="424" name="Shape 424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Shape 42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Shape 42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Shape 4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Shape 431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432" name="Shape 432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33" name="Shape 433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34" name="Shape 434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35" name="Shape 43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36" name="Shape 43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37" name="Shape 43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38" name="Shape 43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sp>
        <p:nvSpPr>
          <p:cNvPr id="439" name="Shape 43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grpSp>
        <p:nvGrpSpPr>
          <p:cNvPr id="452" name="Shape 452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Shape 453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Shape 45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Shape 4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Shape 45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460" name="Shape 46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sp>
        <p:nvSpPr>
          <p:cNvPr id="467" name="Shape 467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grpSp>
        <p:nvGrpSpPr>
          <p:cNvPr id="481" name="Shape 481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Shape 482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Shape 48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Shape 4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Shape 48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489" name="Shape 48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90" name="Shape 49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91" name="Shape 491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492" name="Shape 492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93" name="Shape 493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94" name="Shape 494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495" name="Shape 49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sp>
        <p:nvSpPr>
          <p:cNvPr id="496" name="Shape 49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SzPct val="25000"/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pic>
        <p:nvPicPr>
          <p:cNvPr descr="Image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pic>
        <p:nvPicPr>
          <p:cNvPr descr="Image" id="513" name="Shape 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SzPct val="25000"/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</a:p>
        </p:txBody>
      </p:sp>
      <p:pic>
        <p:nvPicPr>
          <p:cNvPr descr="Image"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</a:p>
        </p:txBody>
      </p:sp>
      <p:sp>
        <p:nvSpPr>
          <p:cNvPr id="535" name="Shape 53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</a:p>
        </p:txBody>
      </p:sp>
      <p:sp>
        <p:nvSpPr>
          <p:cNvPr id="543" name="Shape 54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 with stacking layers (TBA) </a:t>
            </a:r>
          </a:p>
        </p:txBody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200"/>
              <a:t>Vanishing gradients problem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200"/>
              <a:t>Back propagation kind of gives up…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200"/>
              <a:t>Degradation problem</a:t>
            </a: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en" sz="2200"/>
              <a:t>with increased network depth accuracy gets saturated and then rapidly degrades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Residual Learning</a:t>
            </a:r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Deep Residual Learning</a:t>
            </a: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descr="Image" id="248" name="Shape 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Gill Sans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Gill Sans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Gill Sans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</a:p>
        </p:txBody>
      </p:sp>
      <p:pic>
        <p:nvPicPr>
          <p:cNvPr descr="Image" id="602" name="Shape 6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Shape 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Shape 6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</a:t>
            </a:r>
          </a:p>
        </p:txBody>
      </p:sp>
      <p:pic>
        <p:nvPicPr>
          <p:cNvPr descr="Shape 969"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263" name="Shape 263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270" name="Shape 270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Shape 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277" name="Shape 27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88" name="Shape 28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